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9" r:id="rId3"/>
    <p:sldId id="287" r:id="rId4"/>
    <p:sldId id="286" r:id="rId5"/>
    <p:sldId id="285" r:id="rId6"/>
    <p:sldId id="258" r:id="rId7"/>
    <p:sldId id="284" r:id="rId8"/>
    <p:sldId id="274" r:id="rId9"/>
    <p:sldId id="28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23840769903758"/>
          <c:y val="7.9178331875182306E-2"/>
          <c:w val="0.87087270341207379"/>
          <c:h val="0.686730096237970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Кол-во обучающихся</c:v>
                </c:pt>
              </c:strCache>
            </c:strRef>
          </c:tx>
          <c:invertIfNegative val="0"/>
          <c:cat>
            <c:numRef>
              <c:f>Лист1!$B$6:$B$8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Лист1!$A$6:$A$8</c:f>
              <c:numCache>
                <c:formatCode>General</c:formatCode>
                <c:ptCount val="3"/>
                <c:pt idx="0">
                  <c:v>122</c:v>
                </c:pt>
                <c:pt idx="1">
                  <c:v>171</c:v>
                </c:pt>
                <c:pt idx="2">
                  <c:v>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9-4585-8D13-1BF2A17BCBD1}"/>
            </c:ext>
          </c:extLst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Год</c:v>
                </c:pt>
              </c:strCache>
            </c:strRef>
          </c:tx>
          <c:invertIfNegative val="0"/>
          <c:cat>
            <c:numRef>
              <c:f>Лист1!$B$6:$B$8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Лист1!$B$6:$B$8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9-4585-8D13-1BF2A17BC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59988992"/>
        <c:axId val="59990784"/>
        <c:axId val="0"/>
      </c:bar3DChart>
      <c:catAx>
        <c:axId val="599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9990784"/>
        <c:crosses val="autoZero"/>
        <c:auto val="1"/>
        <c:lblAlgn val="ctr"/>
        <c:lblOffset val="100"/>
        <c:noMultiLvlLbl val="0"/>
      </c:catAx>
      <c:valAx>
        <c:axId val="59990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9988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471128608923889E-2"/>
          <c:y val="0.8236902158063576"/>
          <c:w val="0.64839107611548608"/>
          <c:h val="8.3717191601049915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6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0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2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1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3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2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4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7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84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4A1793E-03FF-4B8E-A9BF-C2813058A28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7553BD5-0C56-4675-85DC-B1533B16A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9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700C44-425D-42AA-A5F3-064B310A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0965"/>
            <a:ext cx="9144000" cy="27469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16C198F-4CFD-4CF9-A9A8-768E58FA6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A7B270E-7323-416E-A0A2-29EA57A7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38"/>
            <a:ext cx="12191999" cy="68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8D049D-C7FA-43BE-A5AE-D0D6DDA85978}"/>
              </a:ext>
            </a:extLst>
          </p:cNvPr>
          <p:cNvSpPr txBox="1"/>
          <p:nvPr/>
        </p:nvSpPr>
        <p:spPr>
          <a:xfrm>
            <a:off x="1524000" y="1005204"/>
            <a:ext cx="97715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«Детский Центр туризма, краеведения и экскурсий «Меридиан»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«Комбинированный туризм»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туристско-краеведческой направленности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 Артем Андреевич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55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7496073-8F0B-40D8-909E-A6E62955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>
            <a:spLocks noGrp="1"/>
          </p:cNvSpPr>
          <p:nvPr>
            <p:ph idx="1"/>
          </p:nvPr>
        </p:nvSpPr>
        <p:spPr>
          <a:xfrm>
            <a:off x="1724977" y="2418081"/>
            <a:ext cx="87420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Программа реализуется в рамках Национального проекта «Успех каждого ребенка», именно поэтому одна из главных задач сформировать для каждого ребёнка ситуацию успеха, что послужит развитию уверенности ребёнка в своих силах и способностях.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zeyabmk.obramur.ru/upload/iblock/e36/zbgp0e5d4o1m23w80me8uadyvp2gb2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182151"/>
            <a:ext cx="3362960" cy="136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A44569-5033-4F0D-B8C7-818D4B1B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BF1D19-EE24-4E14-99EE-D2DEF0CB4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58ECD9F-EC68-408B-A45D-6F68F603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5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561BE0-598F-4EEA-8B85-B06B5C269A0D}"/>
              </a:ext>
            </a:extLst>
          </p:cNvPr>
          <p:cNvSpPr txBox="1"/>
          <p:nvPr/>
        </p:nvSpPr>
        <p:spPr>
          <a:xfrm>
            <a:off x="2196353" y="2011680"/>
            <a:ext cx="81220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Цель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создание условий для формирования у обучающихся ключевых компетенций: целостно-смысловых, учебно-познавательных, социокультурных, коммуникативных и включение их в учебную, практико-ориентированную и наставническую (педагогическую) деятельность в области туризма и краеведения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801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6075C0-0B21-4D52-B77C-6E8F7BF7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CC2DD24-D538-4989-A6A3-6556827A35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25433-A940-4B1A-81D7-5BB17F213A2F}"/>
              </a:ext>
            </a:extLst>
          </p:cNvPr>
          <p:cNvSpPr txBox="1"/>
          <p:nvPr/>
        </p:nvSpPr>
        <p:spPr>
          <a:xfrm>
            <a:off x="1721222" y="595812"/>
            <a:ext cx="97087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 технологии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Технология личностно-ориентированного развивающего обучения - целью личностно ориентированного обучения является создание системы психолого-педагогических условий, позволяющих в едином классном коллективе работать с каждым учеником в отдельности с учётом индивидуальных познавательных возможностей, потребностей и интересов.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Групповые технологии – предполагает организацию совместных действий, коммуникацию, общение, взаимопонимание, взаимопомощь.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Методики – этапы контрольно-туристского маршрута: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«Костер» - задача: разжечь костер для того, чтобы пережечь нитку, натянутую на кострищем;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«Палатка» - установка и разбор палатки на время;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Дистанция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– техника пешеходного туризма;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«Представление команд» и конкурс плакатов «Мы – туристы».</a:t>
            </a:r>
          </a:p>
        </p:txBody>
      </p:sp>
    </p:spTree>
    <p:extLst>
      <p:ext uri="{BB962C8B-B14F-4D97-AF65-F5344CB8AC3E}">
        <p14:creationId xmlns:p14="http://schemas.microsoft.com/office/powerpoint/2010/main" val="413154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7A2FC-970F-41A4-96D6-CFA520AF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65AC4AC-A2B4-4FAF-9746-F65D256CAE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9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391F1D-20BB-406C-8B76-A31B17E82B47}"/>
              </a:ext>
            </a:extLst>
          </p:cNvPr>
          <p:cNvSpPr txBox="1"/>
          <p:nvPr/>
        </p:nvSpPr>
        <p:spPr>
          <a:xfrm>
            <a:off x="4240306" y="499533"/>
            <a:ext cx="5832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 технологии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93F2AD-FA15-4AD1-AB7D-0F298D667F78}"/>
              </a:ext>
            </a:extLst>
          </p:cNvPr>
          <p:cNvSpPr txBox="1"/>
          <p:nvPr/>
        </p:nvSpPr>
        <p:spPr>
          <a:xfrm>
            <a:off x="2339788" y="1065892"/>
            <a:ext cx="872265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Коммуникативная технология – обучение на основе общения, отношение между педагогом и обучающимся основано на  сотрудничестве и равноправии.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	 Личностно-ориентированная технология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организация воспитательного процесса на основе глубокого уважения к личности ребенка, учете особенностей его индивидуального развития, отношения к нему как к сознательному, полноправному участнику воспитательного процесса.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	 Методики – этапы контрольно-туристского маршрута: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«Маятник горизонтальный/вертикальный» - задача: преодоление препятствий с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жумаром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веревке;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«Траверс» - задача: преодоление препятствий с помощью карабина на веревке;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Веревочные переправы навесная и параллельная;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«Паутина» - преодоление препятствий в виде горизонтально закрепленной сетки;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«Бревно» – переправа по бревну, закрепленному на цепях.</a:t>
            </a:r>
          </a:p>
        </p:txBody>
      </p:sp>
    </p:spTree>
    <p:extLst>
      <p:ext uri="{BB962C8B-B14F-4D97-AF65-F5344CB8AC3E}">
        <p14:creationId xmlns:p14="http://schemas.microsoft.com/office/powerpoint/2010/main" val="183396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B29B98-ACB1-4F58-9F49-944F35EA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F56C5A-0E93-4C5A-B89D-16768F5C3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B20E127-9F59-40ED-9265-BBEB96F8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2" y="0"/>
            <a:ext cx="12272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A49BF3-308D-4BAE-B7A2-D3159F023D64}"/>
              </a:ext>
            </a:extLst>
          </p:cNvPr>
          <p:cNvSpPr txBox="1"/>
          <p:nvPr/>
        </p:nvSpPr>
        <p:spPr>
          <a:xfrm>
            <a:off x="3406587" y="1192306"/>
            <a:ext cx="5766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 технологии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D37E83-2244-4AB0-8B58-7E82F1973B49}"/>
              </a:ext>
            </a:extLst>
          </p:cNvPr>
          <p:cNvSpPr txBox="1"/>
          <p:nvPr/>
        </p:nvSpPr>
        <p:spPr>
          <a:xfrm>
            <a:off x="1649506" y="1684528"/>
            <a:ext cx="86688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Игровая технология – 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частие обучающихся в играх способствует их самоутверждению, развивает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настойчивость, стремление к успеху и различным мотивационным качествам, развивают двигательные способности, воображение и творчество.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Здоровьесберегающая технология – система мер, включающая взаимосвязь и взаимодействий всех факторов образовательной среды, направленных на сохранение здоровья ребенка на всех этапах обучения и развития.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Методики – Наставничества, партнерства, практики, групповой методики, игровой методики.</a:t>
            </a:r>
          </a:p>
        </p:txBody>
      </p:sp>
    </p:spTree>
    <p:extLst>
      <p:ext uri="{BB962C8B-B14F-4D97-AF65-F5344CB8AC3E}">
        <p14:creationId xmlns:p14="http://schemas.microsoft.com/office/powerpoint/2010/main" val="389428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A7BF3-DED8-4FA1-8C2D-C168C440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464F7D-3307-4785-8583-6017AF5C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00B2E4C-007D-4F30-B2A6-18BC4D8C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2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0B0B0E-ACEA-4FD3-A88A-3BD219606673}"/>
              </a:ext>
            </a:extLst>
          </p:cNvPr>
          <p:cNvSpPr txBox="1"/>
          <p:nvPr/>
        </p:nvSpPr>
        <p:spPr>
          <a:xfrm>
            <a:off x="1622611" y="1080135"/>
            <a:ext cx="9027459" cy="409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программы состоит в том, что она синтезирует в единую систему знакомство с различными видами туризма: пеший, лыжный, горный, водный. 	Кроме того, в рамках программы, обучающиеся знакомятся с прикладными видами туризма: скалолазанием, поисково-спасательными работами, работой сотрудников МЧС, что способствует получению обучающимися профориентационных навыков.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в программу внесены сведения краеведческого характера, раскрывающие специфику многообразия природных условий и богатейшей истории Республики Башкортостан.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позволяет педагогу в построении образовательной деятельности на основе индивидуальных особенностей каждого ребенка, при этом сам ребенок становится активным в выборе содержания своего образования, становится субъектом образования.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7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B971EA-2B22-43A9-A5D4-DEADCBF3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283AEA2-979D-4785-9AF8-BA321032B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2028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5CE536-3763-4900-A578-E9C31CF79F7E}"/>
              </a:ext>
            </a:extLst>
          </p:cNvPr>
          <p:cNvSpPr txBox="1"/>
          <p:nvPr/>
        </p:nvSpPr>
        <p:spPr>
          <a:xfrm>
            <a:off x="1192306" y="435817"/>
            <a:ext cx="1000461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применения методик и технологий программы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результате данной практики  обучающиеся научились: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технически правильно выполнять прохождения этапов в туризме,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определять наиболее эффективные способы достижения результата,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планировать и организовывать походы,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находить ошибки при выполнении заданий и уметь их исправлять;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объективно оценивать результаты собственного труда, находить возможности и способы их улучшения.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обучающихся в процессе обучения улучшились личностные и межличностные компетенции: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накоплены знания и сформированы умения в разумном использовании и потреблении природных ресурсов.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 роли туризма в укреплении здоровья;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достижения личностно значимых результатов в физическом совершенстве;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навыки работы в команде,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навыки организации и проведения спортивных  мероприятий, походов,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самооценки и уверенности в себе,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лидерских качеств,  умения принимать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15542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68130-B96D-4C8F-BE6D-81F3C371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65" y="250401"/>
            <a:ext cx="8095129" cy="16581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159408C-C018-4FD8-B568-0A719FB10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371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6BFAD0-8FC4-4A92-AFC3-0FE706FC0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65" y="146019"/>
            <a:ext cx="9780494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0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E880B-C60A-4EF9-ABBC-C44AD4C7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DB9D8940-99FD-4EDA-AE33-88A84EC9E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45A84F17-F3EA-409B-88DE-36622010A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929595"/>
              </p:ext>
            </p:extLst>
          </p:nvPr>
        </p:nvGraphicFramePr>
        <p:xfrm>
          <a:off x="3316939" y="2424266"/>
          <a:ext cx="4437529" cy="310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CF197C-77A4-4AF4-BDDB-6F6777D382DF}"/>
              </a:ext>
            </a:extLst>
          </p:cNvPr>
          <p:cNvSpPr txBox="1"/>
          <p:nvPr/>
        </p:nvSpPr>
        <p:spPr>
          <a:xfrm>
            <a:off x="3714376" y="1223436"/>
            <a:ext cx="7135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В настоящее время количество обучающихся в период с 2021 года по конец 2023 года выросло в 2,5 раза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6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458</TotalTime>
  <Words>42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34</cp:revision>
  <dcterms:created xsi:type="dcterms:W3CDTF">2024-04-17T05:10:54Z</dcterms:created>
  <dcterms:modified xsi:type="dcterms:W3CDTF">2024-04-24T08:10:27Z</dcterms:modified>
</cp:coreProperties>
</file>